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4" r:id="rId1"/>
  </p:sldMasterIdLst>
  <p:notesMasterIdLst>
    <p:notesMasterId r:id="rId11"/>
  </p:notesMasterIdLst>
  <p:sldIdLst>
    <p:sldId id="256" r:id="rId2"/>
    <p:sldId id="257" r:id="rId3"/>
    <p:sldId id="296" r:id="rId4"/>
    <p:sldId id="294" r:id="rId5"/>
    <p:sldId id="300" r:id="rId6"/>
    <p:sldId id="330" r:id="rId7"/>
    <p:sldId id="333" r:id="rId8"/>
    <p:sldId id="329" r:id="rId9"/>
    <p:sldId id="30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044B5"/>
    <a:srgbClr val="FFCC99"/>
    <a:srgbClr val="6699FF"/>
    <a:srgbClr val="F9F903"/>
    <a:srgbClr val="CBC661"/>
    <a:srgbClr val="FF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0B5C36-4895-4434-AE41-224A91A5FF97}" type="datetimeFigureOut">
              <a:rPr lang="ru-RU"/>
              <a:pPr>
                <a:defRPr/>
              </a:pPr>
              <a:t>26.04.2019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AC5727B-9A26-44D6-A886-A638A38285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394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09DBC2-748B-449A-BB11-F70154B567FF}" type="slidenum">
              <a:rPr lang="ru-RU" smtClean="0">
                <a:latin typeface="Arial" pitchFamily="34" charset="0"/>
              </a:rPr>
              <a:pPr/>
              <a:t>1</a:t>
            </a:fld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9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CC3F18-6D32-4B94-8D5A-9F17915CCE69}" type="slidenum">
              <a:rPr lang="ru-RU" smtClean="0">
                <a:latin typeface="Arial" pitchFamily="34" charset="0"/>
              </a:rPr>
              <a:pPr/>
              <a:t>2</a:t>
            </a:fld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6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CC3F18-6D32-4B94-8D5A-9F17915CCE69}" type="slidenum">
              <a:rPr lang="ru-RU" smtClean="0">
                <a:latin typeface="Arial" pitchFamily="34" charset="0"/>
              </a:rPr>
              <a:pPr/>
              <a:t>3</a:t>
            </a:fld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2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CC3F18-6D32-4B94-8D5A-9F17915CCE69}" type="slidenum">
              <a:rPr lang="ru-RU" smtClean="0">
                <a:latin typeface="Arial" pitchFamily="34" charset="0"/>
              </a:rPr>
              <a:pPr/>
              <a:t>4</a:t>
            </a:fld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3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CC3F18-6D32-4B94-8D5A-9F17915CCE69}" type="slidenum">
              <a:rPr lang="ru-RU" smtClean="0">
                <a:latin typeface="Arial" pitchFamily="34" charset="0"/>
              </a:rPr>
              <a:pPr/>
              <a:t>5</a:t>
            </a:fld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3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DA227-AB91-41FA-90E9-8F700B141C6F}" type="slidenum">
              <a:rPr lang="ru-RU" smtClean="0">
                <a:latin typeface="Arial" pitchFamily="34" charset="0"/>
              </a:rPr>
              <a:pPr/>
              <a:t>7</a:t>
            </a:fld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4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D6DF6-5854-4783-A711-E282BD5C98A1}" type="slidenum">
              <a:rPr lang="ru-RU" smtClean="0">
                <a:latin typeface="Arial" pitchFamily="34" charset="0"/>
              </a:rPr>
              <a:pPr/>
              <a:t>9</a:t>
            </a:fld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7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BC7D4-9C3E-49F1-96B6-967D0D7B70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3FDFC-C520-4980-8135-DA8487702E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137C7-2227-4E57-B0B7-1BB4D4D32C9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4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F2A9-0457-4057-A8CD-7B9E3411F7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57A3-C43C-4B8A-A8D8-4EA894D4BB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FDB6E-55EB-447B-8B98-4324F411D8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E8EFA-3B1E-416F-80C9-82570BE969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09F24-BCAA-443E-B7C5-1E055767DA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762B7-CB1F-420B-8C27-2799A1E030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C26B1-FC8C-4526-BC2E-0EE28CEFB2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C06D0-0116-4D46-9B1D-1A3211FADD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957C7-ED2B-494F-87F4-C319CD3358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37A534-8487-4F4F-82CB-F84D2ECE8D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hyperlink" Target="http://zakonm.ru/brends/gambit/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8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Relationship Id="rId9" Type="http://schemas.openxmlformats.org/officeDocument/2006/relationships/hyperlink" Target="http://zakonm.ru/brends/unigek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6.pn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onm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643446"/>
            <a:ext cx="9144000" cy="1714512"/>
          </a:xfrm>
          <a:prstGeom prst="rect">
            <a:avLst/>
          </a:prstGeom>
          <a:solidFill>
            <a:srgbClr val="30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30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30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391" name="TextBox 15"/>
          <p:cNvSpPr txBox="1">
            <a:spLocks noChangeArrowheads="1"/>
          </p:cNvSpPr>
          <p:nvPr/>
        </p:nvSpPr>
        <p:spPr bwMode="auto">
          <a:xfrm>
            <a:off x="1285852" y="500042"/>
            <a:ext cx="6624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err="1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ЗАщита</a:t>
            </a:r>
            <a:r>
              <a:rPr lang="ru-RU" sz="4800" b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800" b="1" dirty="0" err="1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КОНструкций</a:t>
            </a:r>
            <a:r>
              <a:rPr lang="ru-RU" sz="4800" b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-М</a:t>
            </a:r>
          </a:p>
        </p:txBody>
      </p:sp>
      <p:sp>
        <p:nvSpPr>
          <p:cNvPr id="16392" name="TextBox 16"/>
          <p:cNvSpPr txBox="1">
            <a:spLocks noChangeArrowheads="1"/>
          </p:cNvSpPr>
          <p:nvPr/>
        </p:nvSpPr>
        <p:spPr bwMode="auto">
          <a:xfrm>
            <a:off x="4071934" y="357166"/>
            <a:ext cx="992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Холдинг</a:t>
            </a:r>
          </a:p>
        </p:txBody>
      </p:sp>
      <p:sp>
        <p:nvSpPr>
          <p:cNvPr id="16393" name="TextBox 17"/>
          <p:cNvSpPr txBox="1">
            <a:spLocks noChangeArrowheads="1"/>
          </p:cNvSpPr>
          <p:nvPr/>
        </p:nvSpPr>
        <p:spPr bwMode="auto">
          <a:xfrm>
            <a:off x="2093932" y="1142984"/>
            <a:ext cx="5192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Мы защитим для Вас самое дорогое!</a:t>
            </a:r>
          </a:p>
        </p:txBody>
      </p:sp>
      <p:pic>
        <p:nvPicPr>
          <p:cNvPr id="16394" name="Picture 9" descr="Z:\БРЕНД МЕНЕДЖЕР\Черников Алексей\POS\Полиграфия\Каталог Уреплен\Каталог Уреплен новый\Вариант 2\Лицевая сторона обложки\Порт Ванино 3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009717" y="4786332"/>
            <a:ext cx="192000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 rot="10800000">
            <a:off x="2428880" y="571481"/>
            <a:ext cx="1428750" cy="1587"/>
          </a:xfrm>
          <a:prstGeom prst="line">
            <a:avLst/>
          </a:prstGeom>
          <a:ln w="19050" cmpd="sng">
            <a:solidFill>
              <a:srgbClr val="3044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5286380" y="571480"/>
            <a:ext cx="1428750" cy="1587"/>
          </a:xfrm>
          <a:prstGeom prst="line">
            <a:avLst/>
          </a:prstGeom>
          <a:ln w="19050" cmpd="sng">
            <a:solidFill>
              <a:srgbClr val="3044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9" descr="Z:\БРЕНД МЕНЕДЖЕР\Черников Алексей\POS\Полиграфия\Каталог Уреплен\Каталог Уреплен новый\Вариант 2\Лицевая сторона обложки\Порт Ванино 3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14282" y="4775082"/>
            <a:ext cx="1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Z:\БРЕНД МЕНЕДЖЕР\Черников Алексей\POS\Полиграфия\Каталог Уреплен\Каталог Уреплен новый\Вариант 2\Лицевая сторона обложки\Порт Ванино 3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2511108" y="4786322"/>
            <a:ext cx="191801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" name="Группа 124"/>
          <p:cNvGrpSpPr/>
          <p:nvPr/>
        </p:nvGrpSpPr>
        <p:grpSpPr>
          <a:xfrm>
            <a:off x="71404" y="1775242"/>
            <a:ext cx="9001190" cy="2484149"/>
            <a:chOff x="-34" y="1989556"/>
            <a:chExt cx="9144034" cy="2484149"/>
          </a:xfrm>
        </p:grpSpPr>
        <p:pic>
          <p:nvPicPr>
            <p:cNvPr id="16404" name="Picture 20" descr="Z:\БРЕНД МЕНЕДЖЕР\Черников Алексей\POS\Презентации\ЗАщита КОНструкций-М\Фото\logo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714744" y="2714620"/>
              <a:ext cx="1571636" cy="882025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>
              <a:spLocks/>
            </p:cNvSpPr>
            <p:nvPr/>
          </p:nvSpPr>
          <p:spPr>
            <a:xfrm>
              <a:off x="-33" y="2819279"/>
              <a:ext cx="2928958" cy="285752"/>
            </a:xfrm>
            <a:custGeom>
              <a:avLst/>
              <a:gdLst>
                <a:gd name="connsiteX0" fmla="*/ 0 w 3643338"/>
                <a:gd name="connsiteY0" fmla="*/ 0 h 830997"/>
                <a:gd name="connsiteX1" fmla="*/ 3643338 w 3643338"/>
                <a:gd name="connsiteY1" fmla="*/ 0 h 830997"/>
                <a:gd name="connsiteX2" fmla="*/ 3643338 w 3643338"/>
                <a:gd name="connsiteY2" fmla="*/ 830997 h 830997"/>
                <a:gd name="connsiteX3" fmla="*/ 0 w 3643338"/>
                <a:gd name="connsiteY3" fmla="*/ 830997 h 830997"/>
                <a:gd name="connsiteX4" fmla="*/ 0 w 3643338"/>
                <a:gd name="connsiteY4" fmla="*/ 0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38" h="830997">
                  <a:moveTo>
                    <a:pt x="0" y="0"/>
                  </a:moveTo>
                  <a:lnTo>
                    <a:pt x="3643338" y="0"/>
                  </a:lnTo>
                  <a:lnTo>
                    <a:pt x="3643338" y="830997"/>
                  </a:lnTo>
                  <a:lnTo>
                    <a:pt x="0" y="830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4B5"/>
            </a:solidFill>
            <a:effectLst>
              <a:outerShdw dist="38100" sx="1000" sy="1000" algn="tl" rotWithShape="0">
                <a:schemeClr val="bg1"/>
              </a:outerShd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Антикоррозионная защита</a:t>
              </a:r>
            </a:p>
            <a:p>
              <a:endPara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/>
            <p:cNvSpPr txBox="1">
              <a:spLocks/>
            </p:cNvSpPr>
            <p:nvPr/>
          </p:nvSpPr>
          <p:spPr>
            <a:xfrm>
              <a:off x="-34" y="1989556"/>
              <a:ext cx="2928958" cy="285752"/>
            </a:xfrm>
            <a:custGeom>
              <a:avLst/>
              <a:gdLst>
                <a:gd name="connsiteX0" fmla="*/ 0 w 3643338"/>
                <a:gd name="connsiteY0" fmla="*/ 0 h 830997"/>
                <a:gd name="connsiteX1" fmla="*/ 3643338 w 3643338"/>
                <a:gd name="connsiteY1" fmla="*/ 0 h 830997"/>
                <a:gd name="connsiteX2" fmla="*/ 3643338 w 3643338"/>
                <a:gd name="connsiteY2" fmla="*/ 830997 h 830997"/>
                <a:gd name="connsiteX3" fmla="*/ 0 w 3643338"/>
                <a:gd name="connsiteY3" fmla="*/ 830997 h 830997"/>
                <a:gd name="connsiteX4" fmla="*/ 0 w 3643338"/>
                <a:gd name="connsiteY4" fmla="*/ 0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38" h="830997">
                  <a:moveTo>
                    <a:pt x="0" y="0"/>
                  </a:moveTo>
                  <a:lnTo>
                    <a:pt x="3643338" y="0"/>
                  </a:lnTo>
                  <a:lnTo>
                    <a:pt x="3643338" y="830997"/>
                  </a:lnTo>
                  <a:lnTo>
                    <a:pt x="0" y="830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4B5"/>
            </a:solidFill>
            <a:effectLst>
              <a:outerShdw dist="38100" sx="1000" sy="1000" algn="tl" rotWithShape="0">
                <a:schemeClr val="bg1"/>
              </a:outerShd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Гидроизоляция</a:t>
              </a:r>
            </a:p>
          </p:txBody>
        </p:sp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-33" y="3717924"/>
              <a:ext cx="2928958" cy="285752"/>
            </a:xfrm>
            <a:custGeom>
              <a:avLst/>
              <a:gdLst>
                <a:gd name="connsiteX0" fmla="*/ 0 w 3643338"/>
                <a:gd name="connsiteY0" fmla="*/ 0 h 830997"/>
                <a:gd name="connsiteX1" fmla="*/ 3643338 w 3643338"/>
                <a:gd name="connsiteY1" fmla="*/ 0 h 830997"/>
                <a:gd name="connsiteX2" fmla="*/ 3643338 w 3643338"/>
                <a:gd name="connsiteY2" fmla="*/ 830997 h 830997"/>
                <a:gd name="connsiteX3" fmla="*/ 0 w 3643338"/>
                <a:gd name="connsiteY3" fmla="*/ 830997 h 830997"/>
                <a:gd name="connsiteX4" fmla="*/ 0 w 3643338"/>
                <a:gd name="connsiteY4" fmla="*/ 0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38" h="830997">
                  <a:moveTo>
                    <a:pt x="0" y="0"/>
                  </a:moveTo>
                  <a:lnTo>
                    <a:pt x="3643338" y="0"/>
                  </a:lnTo>
                  <a:lnTo>
                    <a:pt x="3643338" y="830997"/>
                  </a:lnTo>
                  <a:lnTo>
                    <a:pt x="0" y="830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4B5"/>
            </a:solidFill>
            <a:effectLst>
              <a:outerShdw dist="38100" sx="1000" sy="1000" algn="tl" rotWithShape="0">
                <a:schemeClr val="bg1"/>
              </a:outerShd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Теплоизоляция тонкослойная</a:t>
              </a:r>
            </a:p>
          </p:txBody>
        </p:sp>
        <p:sp>
          <p:nvSpPr>
            <p:cNvPr id="29" name="TextBox 28"/>
            <p:cNvSpPr txBox="1">
              <a:spLocks/>
            </p:cNvSpPr>
            <p:nvPr/>
          </p:nvSpPr>
          <p:spPr>
            <a:xfrm>
              <a:off x="-32" y="3286124"/>
              <a:ext cx="2928958" cy="285752"/>
            </a:xfrm>
            <a:custGeom>
              <a:avLst/>
              <a:gdLst>
                <a:gd name="connsiteX0" fmla="*/ 0 w 3643338"/>
                <a:gd name="connsiteY0" fmla="*/ 0 h 830997"/>
                <a:gd name="connsiteX1" fmla="*/ 3643338 w 3643338"/>
                <a:gd name="connsiteY1" fmla="*/ 0 h 830997"/>
                <a:gd name="connsiteX2" fmla="*/ 3643338 w 3643338"/>
                <a:gd name="connsiteY2" fmla="*/ 830997 h 830997"/>
                <a:gd name="connsiteX3" fmla="*/ 0 w 3643338"/>
                <a:gd name="connsiteY3" fmla="*/ 830997 h 830997"/>
                <a:gd name="connsiteX4" fmla="*/ 0 w 3643338"/>
                <a:gd name="connsiteY4" fmla="*/ 0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38" h="830997">
                  <a:moveTo>
                    <a:pt x="0" y="0"/>
                  </a:moveTo>
                  <a:lnTo>
                    <a:pt x="3643338" y="0"/>
                  </a:lnTo>
                  <a:lnTo>
                    <a:pt x="3643338" y="830997"/>
                  </a:lnTo>
                  <a:lnTo>
                    <a:pt x="0" y="830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4B5"/>
            </a:solidFill>
            <a:effectLst>
              <a:outerShdw dist="38100" sx="1000" sy="1000" algn="tl" rotWithShape="0">
                <a:schemeClr val="bg1"/>
              </a:outerShd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Добавки в бетон</a:t>
              </a:r>
            </a:p>
          </p:txBody>
        </p:sp>
        <p:sp>
          <p:nvSpPr>
            <p:cNvPr id="31" name="TextBox 30"/>
            <p:cNvSpPr txBox="1">
              <a:spLocks/>
            </p:cNvSpPr>
            <p:nvPr/>
          </p:nvSpPr>
          <p:spPr>
            <a:xfrm>
              <a:off x="6072198" y="4187953"/>
              <a:ext cx="3071802" cy="285752"/>
            </a:xfrm>
            <a:custGeom>
              <a:avLst/>
              <a:gdLst>
                <a:gd name="connsiteX0" fmla="*/ 0 w 3643338"/>
                <a:gd name="connsiteY0" fmla="*/ 0 h 830997"/>
                <a:gd name="connsiteX1" fmla="*/ 3643338 w 3643338"/>
                <a:gd name="connsiteY1" fmla="*/ 0 h 830997"/>
                <a:gd name="connsiteX2" fmla="*/ 3643338 w 3643338"/>
                <a:gd name="connsiteY2" fmla="*/ 830997 h 830997"/>
                <a:gd name="connsiteX3" fmla="*/ 0 w 3643338"/>
                <a:gd name="connsiteY3" fmla="*/ 830997 h 830997"/>
                <a:gd name="connsiteX4" fmla="*/ 0 w 3643338"/>
                <a:gd name="connsiteY4" fmla="*/ 0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38" h="830997">
                  <a:moveTo>
                    <a:pt x="0" y="0"/>
                  </a:moveTo>
                  <a:lnTo>
                    <a:pt x="3643338" y="0"/>
                  </a:lnTo>
                  <a:lnTo>
                    <a:pt x="3643338" y="830997"/>
                  </a:lnTo>
                  <a:lnTo>
                    <a:pt x="0" y="830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4B5"/>
            </a:solidFill>
            <a:effectLst>
              <a:outerShdw dist="38100" sx="1000" sy="1000" algn="tl" rotWithShape="0">
                <a:schemeClr val="bg1"/>
              </a:outerShd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Смазка для форм и опалубки</a:t>
              </a:r>
            </a:p>
          </p:txBody>
        </p:sp>
        <p:sp>
          <p:nvSpPr>
            <p:cNvPr id="32" name="TextBox 31"/>
            <p:cNvSpPr txBox="1">
              <a:spLocks/>
            </p:cNvSpPr>
            <p:nvPr/>
          </p:nvSpPr>
          <p:spPr>
            <a:xfrm>
              <a:off x="-32" y="4143380"/>
              <a:ext cx="2928958" cy="285752"/>
            </a:xfrm>
            <a:custGeom>
              <a:avLst/>
              <a:gdLst>
                <a:gd name="connsiteX0" fmla="*/ 0 w 3643338"/>
                <a:gd name="connsiteY0" fmla="*/ 0 h 830997"/>
                <a:gd name="connsiteX1" fmla="*/ 3643338 w 3643338"/>
                <a:gd name="connsiteY1" fmla="*/ 0 h 830997"/>
                <a:gd name="connsiteX2" fmla="*/ 3643338 w 3643338"/>
                <a:gd name="connsiteY2" fmla="*/ 830997 h 830997"/>
                <a:gd name="connsiteX3" fmla="*/ 0 w 3643338"/>
                <a:gd name="connsiteY3" fmla="*/ 830997 h 830997"/>
                <a:gd name="connsiteX4" fmla="*/ 0 w 3643338"/>
                <a:gd name="connsiteY4" fmla="*/ 0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38" h="830997">
                  <a:moveTo>
                    <a:pt x="0" y="0"/>
                  </a:moveTo>
                  <a:lnTo>
                    <a:pt x="3643338" y="0"/>
                  </a:lnTo>
                  <a:lnTo>
                    <a:pt x="3643338" y="830997"/>
                  </a:lnTo>
                  <a:lnTo>
                    <a:pt x="0" y="830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4B5"/>
            </a:solidFill>
            <a:effectLst>
              <a:outerShdw dist="38100" sx="1000" sy="1000" algn="tl" rotWithShape="0">
                <a:schemeClr val="bg1"/>
              </a:outerShd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Герметики</a:t>
              </a:r>
            </a:p>
          </p:txBody>
        </p:sp>
        <p:sp>
          <p:nvSpPr>
            <p:cNvPr id="33" name="TextBox 32"/>
            <p:cNvSpPr txBox="1">
              <a:spLocks/>
            </p:cNvSpPr>
            <p:nvPr/>
          </p:nvSpPr>
          <p:spPr>
            <a:xfrm>
              <a:off x="6072198" y="2000240"/>
              <a:ext cx="3071802" cy="285752"/>
            </a:xfrm>
            <a:custGeom>
              <a:avLst/>
              <a:gdLst>
                <a:gd name="connsiteX0" fmla="*/ 0 w 3643338"/>
                <a:gd name="connsiteY0" fmla="*/ 0 h 830997"/>
                <a:gd name="connsiteX1" fmla="*/ 3643338 w 3643338"/>
                <a:gd name="connsiteY1" fmla="*/ 0 h 830997"/>
                <a:gd name="connsiteX2" fmla="*/ 3643338 w 3643338"/>
                <a:gd name="connsiteY2" fmla="*/ 830997 h 830997"/>
                <a:gd name="connsiteX3" fmla="*/ 0 w 3643338"/>
                <a:gd name="connsiteY3" fmla="*/ 830997 h 830997"/>
                <a:gd name="connsiteX4" fmla="*/ 0 w 3643338"/>
                <a:gd name="connsiteY4" fmla="*/ 0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38" h="830997">
                  <a:moveTo>
                    <a:pt x="0" y="0"/>
                  </a:moveTo>
                  <a:lnTo>
                    <a:pt x="3643338" y="0"/>
                  </a:lnTo>
                  <a:lnTo>
                    <a:pt x="3643338" y="830997"/>
                  </a:lnTo>
                  <a:lnTo>
                    <a:pt x="0" y="830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4B5"/>
            </a:solidFill>
            <a:effectLst>
              <a:outerShdw sx="1000" sy="1000" algn="tl" rotWithShape="0">
                <a:schemeClr val="bg1"/>
              </a:outerShd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Кровельные материалы</a:t>
              </a:r>
            </a:p>
          </p:txBody>
        </p:sp>
        <p:sp>
          <p:nvSpPr>
            <p:cNvPr id="35" name="TextBox 34"/>
            <p:cNvSpPr txBox="1">
              <a:spLocks/>
            </p:cNvSpPr>
            <p:nvPr/>
          </p:nvSpPr>
          <p:spPr>
            <a:xfrm>
              <a:off x="6072198" y="2428868"/>
              <a:ext cx="3071802" cy="285752"/>
            </a:xfrm>
            <a:custGeom>
              <a:avLst/>
              <a:gdLst>
                <a:gd name="connsiteX0" fmla="*/ 0 w 3643338"/>
                <a:gd name="connsiteY0" fmla="*/ 0 h 830997"/>
                <a:gd name="connsiteX1" fmla="*/ 3643338 w 3643338"/>
                <a:gd name="connsiteY1" fmla="*/ 0 h 830997"/>
                <a:gd name="connsiteX2" fmla="*/ 3643338 w 3643338"/>
                <a:gd name="connsiteY2" fmla="*/ 830997 h 830997"/>
                <a:gd name="connsiteX3" fmla="*/ 0 w 3643338"/>
                <a:gd name="connsiteY3" fmla="*/ 830997 h 830997"/>
                <a:gd name="connsiteX4" fmla="*/ 0 w 3643338"/>
                <a:gd name="connsiteY4" fmla="*/ 0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38" h="830997">
                  <a:moveTo>
                    <a:pt x="0" y="0"/>
                  </a:moveTo>
                  <a:lnTo>
                    <a:pt x="3643338" y="0"/>
                  </a:lnTo>
                  <a:lnTo>
                    <a:pt x="3643338" y="830997"/>
                  </a:lnTo>
                  <a:lnTo>
                    <a:pt x="0" y="830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4B5"/>
            </a:solidFill>
            <a:effectLst>
              <a:outerShdw sx="1000" sy="1000" algn="tl" rotWithShape="0">
                <a:schemeClr val="bg1"/>
              </a:outerShd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Антисептическая обработка</a:t>
              </a:r>
            </a:p>
          </p:txBody>
        </p:sp>
        <p:sp>
          <p:nvSpPr>
            <p:cNvPr id="36" name="TextBox 35"/>
            <p:cNvSpPr txBox="1">
              <a:spLocks/>
            </p:cNvSpPr>
            <p:nvPr/>
          </p:nvSpPr>
          <p:spPr>
            <a:xfrm>
              <a:off x="6072198" y="3714752"/>
              <a:ext cx="3071802" cy="285752"/>
            </a:xfrm>
            <a:custGeom>
              <a:avLst/>
              <a:gdLst>
                <a:gd name="connsiteX0" fmla="*/ 0 w 3643338"/>
                <a:gd name="connsiteY0" fmla="*/ 0 h 830997"/>
                <a:gd name="connsiteX1" fmla="*/ 3643338 w 3643338"/>
                <a:gd name="connsiteY1" fmla="*/ 0 h 830997"/>
                <a:gd name="connsiteX2" fmla="*/ 3643338 w 3643338"/>
                <a:gd name="connsiteY2" fmla="*/ 830997 h 830997"/>
                <a:gd name="connsiteX3" fmla="*/ 0 w 3643338"/>
                <a:gd name="connsiteY3" fmla="*/ 830997 h 830997"/>
                <a:gd name="connsiteX4" fmla="*/ 0 w 3643338"/>
                <a:gd name="connsiteY4" fmla="*/ 0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38" h="830997">
                  <a:moveTo>
                    <a:pt x="0" y="0"/>
                  </a:moveTo>
                  <a:lnTo>
                    <a:pt x="3643338" y="0"/>
                  </a:lnTo>
                  <a:lnTo>
                    <a:pt x="3643338" y="830997"/>
                  </a:lnTo>
                  <a:lnTo>
                    <a:pt x="0" y="830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4B5"/>
            </a:solidFill>
            <a:effectLst>
              <a:outerShdw sx="1000" sy="1000" algn="tl" rotWithShape="0">
                <a:schemeClr val="bg1"/>
              </a:outerShd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Наливные полы</a:t>
              </a:r>
            </a:p>
          </p:txBody>
        </p:sp>
        <p:sp>
          <p:nvSpPr>
            <p:cNvPr id="37" name="TextBox 36"/>
            <p:cNvSpPr txBox="1">
              <a:spLocks/>
            </p:cNvSpPr>
            <p:nvPr/>
          </p:nvSpPr>
          <p:spPr>
            <a:xfrm>
              <a:off x="-33" y="2437292"/>
              <a:ext cx="2928957" cy="285752"/>
            </a:xfrm>
            <a:custGeom>
              <a:avLst/>
              <a:gdLst>
                <a:gd name="connsiteX0" fmla="*/ 0 w 3643338"/>
                <a:gd name="connsiteY0" fmla="*/ 0 h 830997"/>
                <a:gd name="connsiteX1" fmla="*/ 3643338 w 3643338"/>
                <a:gd name="connsiteY1" fmla="*/ 0 h 830997"/>
                <a:gd name="connsiteX2" fmla="*/ 3643338 w 3643338"/>
                <a:gd name="connsiteY2" fmla="*/ 830997 h 830997"/>
                <a:gd name="connsiteX3" fmla="*/ 0 w 3643338"/>
                <a:gd name="connsiteY3" fmla="*/ 830997 h 830997"/>
                <a:gd name="connsiteX4" fmla="*/ 0 w 3643338"/>
                <a:gd name="connsiteY4" fmla="*/ 0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38" h="830997">
                  <a:moveTo>
                    <a:pt x="0" y="0"/>
                  </a:moveTo>
                  <a:lnTo>
                    <a:pt x="3643338" y="0"/>
                  </a:lnTo>
                  <a:lnTo>
                    <a:pt x="3643338" y="830997"/>
                  </a:lnTo>
                  <a:lnTo>
                    <a:pt x="0" y="830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4B5"/>
            </a:solidFill>
            <a:effectLst>
              <a:outerShdw sx="1000" sy="1000" algn="tl" rotWithShape="0">
                <a:schemeClr val="bg1"/>
              </a:outerShd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Укрепление грунтов</a:t>
              </a:r>
            </a:p>
          </p:txBody>
        </p:sp>
        <p:sp>
          <p:nvSpPr>
            <p:cNvPr id="38" name="TextBox 37"/>
            <p:cNvSpPr txBox="1">
              <a:spLocks/>
            </p:cNvSpPr>
            <p:nvPr/>
          </p:nvSpPr>
          <p:spPr>
            <a:xfrm>
              <a:off x="6072198" y="3286124"/>
              <a:ext cx="3071802" cy="285752"/>
            </a:xfrm>
            <a:custGeom>
              <a:avLst/>
              <a:gdLst>
                <a:gd name="connsiteX0" fmla="*/ 0 w 3643338"/>
                <a:gd name="connsiteY0" fmla="*/ 0 h 830997"/>
                <a:gd name="connsiteX1" fmla="*/ 3643338 w 3643338"/>
                <a:gd name="connsiteY1" fmla="*/ 0 h 830997"/>
                <a:gd name="connsiteX2" fmla="*/ 3643338 w 3643338"/>
                <a:gd name="connsiteY2" fmla="*/ 830997 h 830997"/>
                <a:gd name="connsiteX3" fmla="*/ 0 w 3643338"/>
                <a:gd name="connsiteY3" fmla="*/ 830997 h 830997"/>
                <a:gd name="connsiteX4" fmla="*/ 0 w 3643338"/>
                <a:gd name="connsiteY4" fmla="*/ 0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38" h="830997">
                  <a:moveTo>
                    <a:pt x="0" y="0"/>
                  </a:moveTo>
                  <a:lnTo>
                    <a:pt x="3643338" y="0"/>
                  </a:lnTo>
                  <a:lnTo>
                    <a:pt x="3643338" y="830997"/>
                  </a:lnTo>
                  <a:lnTo>
                    <a:pt x="0" y="830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4B5"/>
            </a:solidFill>
            <a:effectLst>
              <a:outerShdw sx="1000" sy="1000" algn="tl" rotWithShape="0">
                <a:schemeClr val="bg1"/>
              </a:outerShd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Каменный ковер</a:t>
              </a:r>
            </a:p>
          </p:txBody>
        </p:sp>
        <p:sp>
          <p:nvSpPr>
            <p:cNvPr id="39" name="TextBox 38"/>
            <p:cNvSpPr txBox="1">
              <a:spLocks/>
            </p:cNvSpPr>
            <p:nvPr/>
          </p:nvSpPr>
          <p:spPr>
            <a:xfrm>
              <a:off x="6072198" y="2857496"/>
              <a:ext cx="3071802" cy="285752"/>
            </a:xfrm>
            <a:custGeom>
              <a:avLst/>
              <a:gdLst>
                <a:gd name="connsiteX0" fmla="*/ 0 w 3643338"/>
                <a:gd name="connsiteY0" fmla="*/ 0 h 830997"/>
                <a:gd name="connsiteX1" fmla="*/ 3643338 w 3643338"/>
                <a:gd name="connsiteY1" fmla="*/ 0 h 830997"/>
                <a:gd name="connsiteX2" fmla="*/ 3643338 w 3643338"/>
                <a:gd name="connsiteY2" fmla="*/ 830997 h 830997"/>
                <a:gd name="connsiteX3" fmla="*/ 0 w 3643338"/>
                <a:gd name="connsiteY3" fmla="*/ 830997 h 830997"/>
                <a:gd name="connsiteX4" fmla="*/ 0 w 3643338"/>
                <a:gd name="connsiteY4" fmla="*/ 0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38" h="830997">
                  <a:moveTo>
                    <a:pt x="0" y="0"/>
                  </a:moveTo>
                  <a:lnTo>
                    <a:pt x="3643338" y="0"/>
                  </a:lnTo>
                  <a:lnTo>
                    <a:pt x="3643338" y="830997"/>
                  </a:lnTo>
                  <a:lnTo>
                    <a:pt x="0" y="830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4B5"/>
            </a:solidFill>
            <a:effectLst>
              <a:outerShdw sx="1000" sy="1000" algn="tl" rotWithShape="0">
                <a:schemeClr val="bg1"/>
              </a:outerShd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Очистка </a:t>
              </a:r>
              <a:r>
                <a:rPr lang="ru-RU" sz="16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высолов</a:t>
              </a:r>
              <a:endPara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2928926" y="2146291"/>
              <a:ext cx="428628" cy="1588"/>
            </a:xfrm>
            <a:prstGeom prst="line">
              <a:avLst/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2928926" y="2571744"/>
              <a:ext cx="573099" cy="6356"/>
            </a:xfrm>
            <a:prstGeom prst="line">
              <a:avLst/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2928926" y="3000372"/>
              <a:ext cx="576274" cy="3178"/>
            </a:xfrm>
            <a:prstGeom prst="line">
              <a:avLst/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2928926" y="3429000"/>
              <a:ext cx="569924" cy="3175"/>
            </a:xfrm>
            <a:prstGeom prst="line">
              <a:avLst/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2928926" y="3857628"/>
              <a:ext cx="573099" cy="3172"/>
            </a:xfrm>
            <a:prstGeom prst="line">
              <a:avLst/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2928926" y="4286256"/>
              <a:ext cx="428628" cy="1588"/>
            </a:xfrm>
            <a:prstGeom prst="line">
              <a:avLst/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5643570" y="2139941"/>
              <a:ext cx="428628" cy="1588"/>
            </a:xfrm>
            <a:prstGeom prst="line">
              <a:avLst/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508625" y="2571750"/>
              <a:ext cx="563573" cy="1582"/>
            </a:xfrm>
            <a:prstGeom prst="line">
              <a:avLst/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5502275" y="3000375"/>
              <a:ext cx="569923" cy="1585"/>
            </a:xfrm>
            <a:prstGeom prst="line">
              <a:avLst/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5511800" y="3425825"/>
              <a:ext cx="560398" cy="4763"/>
            </a:xfrm>
            <a:prstGeom prst="line">
              <a:avLst/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5499100" y="3854450"/>
              <a:ext cx="573098" cy="4766"/>
            </a:xfrm>
            <a:prstGeom prst="line">
              <a:avLst/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5643570" y="4286256"/>
              <a:ext cx="428628" cy="1588"/>
            </a:xfrm>
            <a:prstGeom prst="line">
              <a:avLst/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Правая фигурная скобка 114"/>
            <p:cNvSpPr/>
            <p:nvPr/>
          </p:nvSpPr>
          <p:spPr>
            <a:xfrm>
              <a:off x="3357554" y="2149474"/>
              <a:ext cx="285752" cy="2136781"/>
            </a:xfrm>
            <a:prstGeom prst="rightBrace">
              <a:avLst>
                <a:gd name="adj1" fmla="val 77222"/>
                <a:gd name="adj2" fmla="val 50000"/>
              </a:avLst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Левая фигурная скобка 115"/>
            <p:cNvSpPr/>
            <p:nvPr/>
          </p:nvSpPr>
          <p:spPr>
            <a:xfrm>
              <a:off x="5357818" y="2139950"/>
              <a:ext cx="285752" cy="2146306"/>
            </a:xfrm>
            <a:prstGeom prst="leftBrace">
              <a:avLst>
                <a:gd name="adj1" fmla="val 78333"/>
                <a:gd name="adj2" fmla="val 50000"/>
              </a:avLst>
            </a:prstGeom>
            <a:ln w="25400">
              <a:solidFill>
                <a:srgbClr val="304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950" y="4768996"/>
            <a:ext cx="1998694" cy="14959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7715272" cy="214289"/>
          </a:xfrm>
          <a:prstGeom prst="rect">
            <a:avLst/>
          </a:prstGeom>
          <a:solidFill>
            <a:srgbClr val="30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30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04"/>
            <a:ext cx="7500958" cy="428625"/>
          </a:xfrm>
          <a:prstGeom prst="rect">
            <a:avLst/>
          </a:prstGeom>
          <a:solidFill>
            <a:srgbClr val="3044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b="1" cap="all" dirty="0" smtClean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О холдинге 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«за</a:t>
            </a:r>
            <a:r>
              <a:rPr lang="ru-RU" b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щита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 кон</a:t>
            </a:r>
            <a:r>
              <a:rPr lang="ru-RU" b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струкций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-м» 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619125" y="158750"/>
            <a:ext cx="5765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715304" y="-24"/>
            <a:ext cx="1428728" cy="857232"/>
          </a:xfrm>
          <a:prstGeom prst="rect">
            <a:avLst/>
          </a:prstGeom>
          <a:solidFill>
            <a:srgbClr val="30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 descr="Z:\БРЕНД МЕНЕДЖЕР\Черников Алексей\POS\Презентации\ЗАщита КОНструкций-М\Фото\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7815285" y="80939"/>
            <a:ext cx="1214446" cy="68156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19125" y="1285860"/>
            <a:ext cx="83105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Холдинг с 2001 года осуществляет </a:t>
            </a:r>
            <a:r>
              <a:rPr lang="ru-RU" dirty="0" smtClean="0">
                <a:solidFill>
                  <a:srgbClr val="080808"/>
                </a:solidFill>
                <a:latin typeface="+mn-lt"/>
              </a:rPr>
              <a:t>полный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спектр профессиональных услуг в сфере специальной защиты сооружений и конструкций.  </a:t>
            </a:r>
          </a:p>
          <a:p>
            <a:endParaRPr lang="ru-RU" dirty="0">
              <a:latin typeface="+mn-lt"/>
              <a:cs typeface="Calibri" pitchFamily="34" charset="0"/>
            </a:endParaRPr>
          </a:p>
          <a:p>
            <a:pPr algn="ctr"/>
            <a:r>
              <a:rPr lang="ru-RU" dirty="0">
                <a:latin typeface="+mn-lt"/>
                <a:cs typeface="Calibri" pitchFamily="34" charset="0"/>
              </a:rPr>
              <a:t>Компания</a:t>
            </a:r>
            <a:r>
              <a:rPr lang="en-US" dirty="0">
                <a:latin typeface="+mn-lt"/>
                <a:cs typeface="Calibri" pitchFamily="34" charset="0"/>
              </a:rPr>
              <a:t>  </a:t>
            </a:r>
            <a:r>
              <a:rPr lang="ru-RU" dirty="0">
                <a:latin typeface="+mn-lt"/>
                <a:cs typeface="Calibri" pitchFamily="34" charset="0"/>
              </a:rPr>
              <a:t>ООО «ИНТЕРПРОМГРАНД» </a:t>
            </a:r>
            <a:r>
              <a:rPr lang="ru-RU" dirty="0" smtClean="0">
                <a:latin typeface="+mn-lt"/>
                <a:cs typeface="Calibri" pitchFamily="34" charset="0"/>
              </a:rPr>
              <a:t>производит материалы  </a:t>
            </a:r>
          </a:p>
          <a:p>
            <a:pPr algn="ctr"/>
            <a:r>
              <a:rPr lang="ru-RU" dirty="0" smtClean="0">
                <a:latin typeface="+mn-lt"/>
              </a:rPr>
              <a:t>ТМ </a:t>
            </a:r>
            <a:r>
              <a:rPr lang="ru-RU" dirty="0">
                <a:latin typeface="+mn-lt"/>
                <a:cs typeface="Calibri" pitchFamily="34" charset="0"/>
              </a:rPr>
              <a:t>УРЕПЛЕН,  </a:t>
            </a:r>
            <a:r>
              <a:rPr lang="ru-RU" dirty="0">
                <a:latin typeface="+mn-lt"/>
              </a:rPr>
              <a:t>ТМ</a:t>
            </a:r>
            <a:r>
              <a:rPr lang="ru-RU" dirty="0">
                <a:latin typeface="+mn-lt"/>
                <a:cs typeface="Calibri" pitchFamily="34" charset="0"/>
              </a:rPr>
              <a:t> УНИГЕКС,  </a:t>
            </a:r>
            <a:r>
              <a:rPr lang="ru-RU" dirty="0">
                <a:latin typeface="+mn-lt"/>
              </a:rPr>
              <a:t>ТМ</a:t>
            </a:r>
            <a:r>
              <a:rPr lang="ru-RU" dirty="0">
                <a:latin typeface="+mn-lt"/>
                <a:cs typeface="Calibri" pitchFamily="34" charset="0"/>
              </a:rPr>
              <a:t> ГАМБИТ.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  <a:cs typeface="Calibri" pitchFamily="34" charset="0"/>
              </a:rPr>
              <a:t>Реализовано</a:t>
            </a:r>
            <a:r>
              <a:rPr lang="ru-RU" dirty="0">
                <a:solidFill>
                  <a:srgbClr val="FF0000"/>
                </a:solidFill>
                <a:latin typeface="+mn-lt"/>
                <a:cs typeface="Calibri" pitchFamily="34" charset="0"/>
              </a:rPr>
              <a:t> </a:t>
            </a:r>
            <a:r>
              <a:rPr lang="ru-RU" dirty="0"/>
              <a:t>свыше </a:t>
            </a:r>
            <a:r>
              <a:rPr lang="ru-RU" dirty="0" smtClean="0">
                <a:latin typeface="+mn-lt"/>
              </a:rPr>
              <a:t>4500 </a:t>
            </a:r>
            <a:r>
              <a:rPr lang="ru-RU" dirty="0">
                <a:latin typeface="+mn-lt"/>
              </a:rPr>
              <a:t>проектов по гидроизоляции, антикоррозийной защите, устройству промышленных полов, герметизации, бетонированию, защите от 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износа, ремонту кровли, теплоизоляции, защите резервуаров, по избавлению и профилактике образования грибка.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528" y="458112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n-lt"/>
                <a:cs typeface="Calibri" pitchFamily="34" charset="0"/>
              </a:rPr>
              <a:t>Внедрена </a:t>
            </a:r>
            <a:r>
              <a:rPr lang="ru-RU" i="1" dirty="0">
                <a:latin typeface="+mn-lt"/>
              </a:rPr>
              <a:t>система менеджмента качества </a:t>
            </a:r>
            <a:endParaRPr lang="ru-RU" i="1" dirty="0" smtClean="0">
              <a:latin typeface="+mn-lt"/>
            </a:endParaRPr>
          </a:p>
          <a:p>
            <a:pPr algn="ctr"/>
            <a:r>
              <a:rPr lang="ru-RU" dirty="0" smtClean="0">
                <a:latin typeface="+mn-lt"/>
                <a:cs typeface="Calibri" pitchFamily="34" charset="0"/>
              </a:rPr>
              <a:t>В  </a:t>
            </a:r>
            <a:r>
              <a:rPr lang="ru-RU" dirty="0">
                <a:latin typeface="+mn-lt"/>
              </a:rPr>
              <a:t>СООТВЕТСТВИИ ТРЕБОВАНИЯМ ГОСТ Р ИСО 9001-2015 (ISO 9001:2015)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57188"/>
            <a:ext cx="7572396" cy="428625"/>
          </a:xfrm>
          <a:prstGeom prst="rect">
            <a:avLst/>
          </a:prstGeom>
          <a:solidFill>
            <a:srgbClr val="3044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«УРЕПЛЕН</a:t>
            </a:r>
            <a:r>
              <a:rPr lang="ru-RU" b="1" cap="all" baseline="30000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</a:t>
            </a:r>
            <a:r>
              <a:rPr lang="ru-RU" b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»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            </a:t>
            </a:r>
            <a:r>
              <a:rPr lang="en-US" sz="1400" b="1" u="sng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www.ureplen.ru</a:t>
            </a:r>
            <a:endParaRPr lang="ru-RU" sz="1400" b="1" u="sng" cap="all" dirty="0">
              <a:solidFill>
                <a:srgbClr val="3044B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6" name="TextBox 16"/>
          <p:cNvSpPr txBox="1">
            <a:spLocks noChangeArrowheads="1"/>
          </p:cNvSpPr>
          <p:nvPr/>
        </p:nvSpPr>
        <p:spPr bwMode="auto">
          <a:xfrm>
            <a:off x="2398392" y="857232"/>
            <a:ext cx="653132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alibri" pitchFamily="34" charset="0"/>
                <a:cs typeface="Calibri" pitchFamily="34" charset="0"/>
              </a:rPr>
              <a:t>	«</a:t>
            </a:r>
            <a:r>
              <a:rPr lang="ru-RU" sz="1400" b="1" dirty="0" err="1">
                <a:latin typeface="Calibri" pitchFamily="34" charset="0"/>
                <a:cs typeface="Calibri" pitchFamily="34" charset="0"/>
              </a:rPr>
              <a:t>Уреплен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®»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- 2-х компонентное полиуретановое защитное покрытие.</a:t>
            </a:r>
          </a:p>
          <a:p>
            <a:pPr algn="just"/>
            <a:r>
              <a:rPr lang="ru-RU" sz="1400" dirty="0">
                <a:latin typeface="Calibri" pitchFamily="34" charset="0"/>
                <a:cs typeface="Calibri" pitchFamily="34" charset="0"/>
              </a:rPr>
              <a:t>Холодного отверждения. Создает прочное защитное покрытие от воздействия агрессивных сред, включая износ, воду, растворы кислот, щелочей, нефтепродуктов. 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>
                <a:latin typeface="Calibri" pitchFamily="34" charset="0"/>
                <a:cs typeface="Calibri" pitchFamily="34" charset="0"/>
              </a:rPr>
              <a:t>	Обработанные </a:t>
            </a:r>
            <a:r>
              <a:rPr lang="ru-RU" sz="1400" dirty="0" err="1">
                <a:latin typeface="Calibri" pitchFamily="34" charset="0"/>
                <a:cs typeface="Calibri" pitchFamily="34" charset="0"/>
              </a:rPr>
              <a:t>Урепленом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основания обладают повышенной износостойкостью, (сопоставимой с керамикой), стойкостью к ультрафиолетовому излучению, эксплуатируются в диапазоне температур -75°С ÷ +100°С.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619125" y="158750"/>
            <a:ext cx="5765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2729353"/>
            <a:ext cx="9144000" cy="428625"/>
          </a:xfrm>
          <a:prstGeom prst="rect">
            <a:avLst/>
          </a:prstGeom>
          <a:solidFill>
            <a:srgbClr val="3044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ОБЛАСТИ </a:t>
            </a:r>
            <a:r>
              <a:rPr lang="ru-RU" b="1" cap="all" dirty="0" err="1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применениЯ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 «УРЕПЛЕН</a:t>
            </a:r>
            <a:r>
              <a:rPr lang="ru-RU" b="1" cap="all" baseline="30000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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»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endParaRPr lang="ru-RU" b="1" cap="all" dirty="0">
              <a:solidFill>
                <a:srgbClr val="3044B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5" name="Picture 10" descr="Z:\БРЕНД МЕНЕДЖЕР\Черников Алексей\POS\Презентации\Презентация УРЕПЛЕН\Фото\уреплен универсал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605080" y="3735690"/>
            <a:ext cx="1740952" cy="12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266286" y="5134428"/>
            <a:ext cx="2530640" cy="571504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Гидроизоляция бетонных, металлических резервуаров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274189" y="3353601"/>
            <a:ext cx="2530640" cy="285752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latin typeface="Calibri" pitchFamily="34" charset="0"/>
                <a:cs typeface="Calibri" pitchFamily="34" charset="0"/>
              </a:rPr>
              <a:t>ГИДРОИЗОЛЯЦИЯ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23528" y="3356992"/>
            <a:ext cx="2530640" cy="285752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МЯГКАЯ БЕСШОВНАЯ КРОВЛЯ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44444" y="5136787"/>
            <a:ext cx="2530640" cy="571504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>
                <a:latin typeface="Calibri" pitchFamily="34" charset="0"/>
                <a:cs typeface="Calibri" pitchFamily="34" charset="0"/>
              </a:rPr>
              <a:t>Устройство  бесшовного (эксплуатируемого) покрытия 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3143240" y="3356992"/>
            <a:ext cx="2786082" cy="648072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Гидроизоляция ТЕХНИЧЕСКИХ этажей КЛИМАТИЧЕСКОГО ОБОРУДОВАНИЯ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3143240" y="5266160"/>
            <a:ext cx="2530640" cy="571504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>
                <a:latin typeface="Calibri" pitchFamily="34" charset="0"/>
                <a:cs typeface="Calibri" pitchFamily="34" charset="0"/>
              </a:rPr>
              <a:t>Защита металлических конструкций и сооружений</a:t>
            </a:r>
          </a:p>
        </p:txBody>
      </p:sp>
      <p:sp>
        <p:nvSpPr>
          <p:cNvPr id="38" name="TextBox 38"/>
          <p:cNvSpPr txBox="1">
            <a:spLocks noChangeArrowheads="1"/>
          </p:cNvSpPr>
          <p:nvPr/>
        </p:nvSpPr>
        <p:spPr bwMode="auto">
          <a:xfrm>
            <a:off x="323528" y="5856450"/>
            <a:ext cx="25515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ГЕРМЕТИЗАЦИЯ  </a:t>
            </a:r>
          </a:p>
          <a:p>
            <a:pPr algn="ctr"/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ДЕФОРМАЦИОННЫХ ШВОВ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0" y="-24"/>
            <a:ext cx="9144032" cy="857232"/>
            <a:chOff x="0" y="-24"/>
            <a:chExt cx="9144032" cy="85723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1"/>
              <a:ext cx="7715272" cy="214289"/>
            </a:xfrm>
            <a:prstGeom prst="rect">
              <a:avLst/>
            </a:prstGeom>
            <a:solidFill>
              <a:srgbClr val="30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715304" y="-24"/>
              <a:ext cx="1428728" cy="857232"/>
            </a:xfrm>
            <a:prstGeom prst="rect">
              <a:avLst/>
            </a:prstGeom>
            <a:solidFill>
              <a:srgbClr val="30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0" descr="Z:\БРЕНД МЕНЕДЖЕР\Черников Алексей\POS\Презентации\ЗАщита КОНструкций-М\Фото\logo.png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7815285" y="80939"/>
              <a:ext cx="1214446" cy="681565"/>
            </a:xfrm>
            <a:prstGeom prst="rect">
              <a:avLst/>
            </a:prstGeom>
            <a:noFill/>
          </p:spPr>
        </p:pic>
      </p:grpSp>
      <p:pic>
        <p:nvPicPr>
          <p:cNvPr id="3074" name="Picture 2" descr="Z:\БРЕНД МЕНЕДЖЕР\Черников Алексей\POS\Фото\Логотипы\Уреплен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83219" y="386568"/>
            <a:ext cx="549930" cy="37546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6238"/>
            <a:ext cx="2580384" cy="1548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52" y="3992346"/>
            <a:ext cx="1605564" cy="12041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62478" y="6440165"/>
            <a:ext cx="228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www.ureplen.ru</a:t>
            </a:r>
            <a:endParaRPr lang="ru-RU" b="1" u="sng" cap="all" dirty="0">
              <a:solidFill>
                <a:srgbClr val="3044B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10" y="3786433"/>
            <a:ext cx="1619672" cy="1214754"/>
          </a:xfrm>
          <a:prstGeom prst="rect">
            <a:avLst/>
          </a:prstGeom>
        </p:spPr>
      </p:pic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6012160" y="5902617"/>
            <a:ext cx="2765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Защита от газовой коррозии очистных сооружений</a:t>
            </a:r>
          </a:p>
        </p:txBody>
      </p:sp>
      <p:sp>
        <p:nvSpPr>
          <p:cNvPr id="27" name="TextBox 38"/>
          <p:cNvSpPr txBox="1">
            <a:spLocks noChangeArrowheads="1"/>
          </p:cNvSpPr>
          <p:nvPr/>
        </p:nvSpPr>
        <p:spPr bwMode="auto">
          <a:xfrm>
            <a:off x="3027484" y="5984369"/>
            <a:ext cx="25515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Защита от износа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7740352" cy="648072"/>
          </a:xfrm>
          <a:prstGeom prst="rect">
            <a:avLst/>
          </a:prstGeom>
          <a:solidFill>
            <a:srgbClr val="3044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b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«ГАМБИТ</a:t>
            </a:r>
            <a:r>
              <a:rPr lang="ru-RU" b="1" cap="all" baseline="30000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</a:t>
            </a:r>
            <a:r>
              <a:rPr lang="ru-RU" b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»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endParaRPr lang="ru-RU" b="1" cap="all" dirty="0">
              <a:solidFill>
                <a:srgbClr val="3044B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6" name="TextBox 16"/>
          <p:cNvSpPr txBox="1">
            <a:spLocks noChangeArrowheads="1"/>
          </p:cNvSpPr>
          <p:nvPr/>
        </p:nvSpPr>
        <p:spPr bwMode="auto">
          <a:xfrm>
            <a:off x="1777430" y="1228691"/>
            <a:ext cx="7143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  <a:cs typeface="Calibri" pitchFamily="34" charset="0"/>
              </a:rPr>
              <a:t>«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ГАМБИТ®»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- материалы для производства растворов, бетонов, железобетонов,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гидроизоляции,</a:t>
            </a:r>
            <a:r>
              <a:rPr lang="ru-RU" dirty="0"/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защиты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и восстановления капиллярно-пористых строительных материалов (бетона, камня, кирпича,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гипса).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619125" y="158750"/>
            <a:ext cx="5765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2492896"/>
            <a:ext cx="9144000" cy="428625"/>
          </a:xfrm>
          <a:prstGeom prst="rect">
            <a:avLst/>
          </a:prstGeom>
          <a:solidFill>
            <a:srgbClr val="3044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ОБЛАСТИ </a:t>
            </a:r>
            <a:r>
              <a:rPr lang="ru-RU" b="1" cap="all" dirty="0" err="1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применениЯ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 «ГАМБИТ</a:t>
            </a:r>
            <a:r>
              <a:rPr lang="ru-RU" b="1" cap="all" baseline="30000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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»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endParaRPr lang="ru-RU" b="1" cap="all" dirty="0">
              <a:solidFill>
                <a:srgbClr val="3044B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34" name="TextBox 38"/>
          <p:cNvSpPr txBox="1">
            <a:spLocks noChangeArrowheads="1"/>
          </p:cNvSpPr>
          <p:nvPr/>
        </p:nvSpPr>
        <p:spPr bwMode="auto">
          <a:xfrm>
            <a:off x="3143240" y="5907305"/>
            <a:ext cx="2831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Смазка для форм и опалубки</a:t>
            </a:r>
          </a:p>
        </p:txBody>
      </p:sp>
      <p:pic>
        <p:nvPicPr>
          <p:cNvPr id="17415" name="Picture 10" descr="Z:\БРЕНД МЕНЕДЖЕР\Черников Алексей\POS\Презентации\Презентация УРЕПЛЕН\Фото\уреплен универсал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85064" y="3573016"/>
            <a:ext cx="142948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55410" y="4725143"/>
            <a:ext cx="2530640" cy="841085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Проникающая гидроизоляция  для минеральных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оснований 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14282" y="3068960"/>
            <a:ext cx="2530640" cy="285752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latin typeface="Calibri" pitchFamily="34" charset="0"/>
                <a:cs typeface="Calibri" pitchFamily="34" charset="0"/>
              </a:rPr>
              <a:t>ГИДРОИЗОЛЯЦИЯ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6357950" y="3068960"/>
            <a:ext cx="2530640" cy="285752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Добавки в бетон</a:t>
            </a:r>
          </a:p>
        </p:txBody>
      </p:sp>
      <p:pic>
        <p:nvPicPr>
          <p:cNvPr id="31" name="Picture 10" descr="Z:\БРЕНД МЕНЕДЖЕР\Черников Алексей\POS\Презентации\Презентация УРЕПЛЕН\Фото\уреплен универсал.pn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6867949" y="3432162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6357950" y="4725144"/>
            <a:ext cx="2530640" cy="841084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>
                <a:latin typeface="Calibri" pitchFamily="34" charset="0"/>
                <a:cs typeface="Calibri" pitchFamily="34" charset="0"/>
              </a:rPr>
              <a:t>Пластификаторы, ускорители твердения, противоморозные добавки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3143240" y="3068960"/>
            <a:ext cx="2786082" cy="285752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Антисептическая обработка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3286116" y="4725144"/>
            <a:ext cx="2530640" cy="571504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Удаление 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грибка и плесени</a:t>
            </a:r>
          </a:p>
        </p:txBody>
      </p:sp>
      <p:pic>
        <p:nvPicPr>
          <p:cNvPr id="36" name="Picture 10" descr="Z:\БРЕНД МЕНЕДЖЕР\Черников Алексей\POS\Презентации\Презентация УРЕПЛЕН\Фото\уреплен универсал.png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3857620" y="3573016"/>
            <a:ext cx="1428760" cy="107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8"/>
          <p:cNvSpPr txBox="1">
            <a:spLocks noChangeArrowheads="1"/>
          </p:cNvSpPr>
          <p:nvPr/>
        </p:nvSpPr>
        <p:spPr bwMode="auto">
          <a:xfrm>
            <a:off x="1104230" y="5857892"/>
            <a:ext cx="18115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Гидрофобизаторы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572264" y="5907305"/>
            <a:ext cx="17490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ОЧИСТКА </a:t>
            </a:r>
            <a:r>
              <a:rPr lang="ru-RU" sz="1400" b="1" cap="all" dirty="0" err="1">
                <a:latin typeface="Calibri" pitchFamily="34" charset="0"/>
                <a:cs typeface="Calibri" pitchFamily="34" charset="0"/>
              </a:rPr>
              <a:t>высолов</a:t>
            </a:r>
            <a:endParaRPr lang="ru-RU" sz="1400" b="1" cap="al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429256" y="6193057"/>
            <a:ext cx="2434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Подготовка поверхности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714480" y="6215082"/>
            <a:ext cx="21593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Пропитки и грунтовки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0" y="-24"/>
            <a:ext cx="9144032" cy="857232"/>
            <a:chOff x="0" y="-24"/>
            <a:chExt cx="9144032" cy="85723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0" y="1"/>
              <a:ext cx="7715272" cy="214289"/>
            </a:xfrm>
            <a:prstGeom prst="rect">
              <a:avLst/>
            </a:prstGeom>
            <a:solidFill>
              <a:srgbClr val="30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715304" y="-24"/>
              <a:ext cx="1428728" cy="857232"/>
            </a:xfrm>
            <a:prstGeom prst="rect">
              <a:avLst/>
            </a:prstGeom>
            <a:solidFill>
              <a:srgbClr val="30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20" descr="Z:\БРЕНД МЕНЕДЖЕР\Черников Алексей\POS\Презентации\ЗАщита КОНструкций-М\Фото\logo.png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7815285" y="80939"/>
              <a:ext cx="1214446" cy="681565"/>
            </a:xfrm>
            <a:prstGeom prst="rect">
              <a:avLst/>
            </a:prstGeom>
            <a:noFill/>
          </p:spPr>
        </p:pic>
      </p:grpSp>
      <p:grpSp>
        <p:nvGrpSpPr>
          <p:cNvPr id="35" name="Группа 34"/>
          <p:cNvGrpSpPr/>
          <p:nvPr/>
        </p:nvGrpSpPr>
        <p:grpSpPr>
          <a:xfrm>
            <a:off x="189457" y="1035067"/>
            <a:ext cx="1459070" cy="1348677"/>
            <a:chOff x="0" y="4214818"/>
            <a:chExt cx="1785918" cy="1709052"/>
          </a:xfrm>
        </p:grpSpPr>
        <p:pic>
          <p:nvPicPr>
            <p:cNvPr id="37" name="Picture 6" descr="Z:\БРЕНД МЕНЕДЖЕР\Черников Алексей\POS\Презентации\Презентация УРЕПЛЕН\Фото\Уреплен - Пол.PNG"/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>
              <a:off x="142844" y="4214818"/>
              <a:ext cx="1397223" cy="1497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4" descr="Z:\БРЕНД МЕНЕДЖЕР\Черников Алексей\Продукт\фото\для сайта\уреплен жидкая кровля.png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0" y="4862905"/>
              <a:ext cx="1285884" cy="920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3" descr="Z:\БРЕНД МЕНЕДЖЕР\Черников Алексей\POS\Презентации\Презентация УРЕПЛЕН\Фото\металлзащита.pn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714348" y="4934343"/>
              <a:ext cx="1071570" cy="98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5137792" y="6432643"/>
            <a:ext cx="3783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1"/>
              </a:rPr>
              <a:t>http://zakonm.ru/brends/gambit/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57188"/>
            <a:ext cx="7572396" cy="428625"/>
          </a:xfrm>
          <a:prstGeom prst="rect">
            <a:avLst/>
          </a:prstGeom>
          <a:solidFill>
            <a:srgbClr val="3044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«УНИГЕКС</a:t>
            </a:r>
            <a:r>
              <a:rPr lang="ru-RU" b="1" cap="all" baseline="30000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</a:t>
            </a:r>
            <a:r>
              <a:rPr lang="ru-RU" b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»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endParaRPr lang="ru-RU" b="1" cap="all" dirty="0">
              <a:solidFill>
                <a:srgbClr val="3044B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6" name="TextBox 16"/>
          <p:cNvSpPr txBox="1">
            <a:spLocks noChangeArrowheads="1"/>
          </p:cNvSpPr>
          <p:nvPr/>
        </p:nvSpPr>
        <p:spPr bwMode="auto">
          <a:xfrm>
            <a:off x="1814493" y="1172678"/>
            <a:ext cx="72152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alibri" pitchFamily="34" charset="0"/>
                <a:cs typeface="Calibri" pitchFamily="34" charset="0"/>
              </a:rPr>
              <a:t>«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УНИГЕКС®»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- универсальный двухкомпонентный герметик. </a:t>
            </a:r>
          </a:p>
          <a:p>
            <a:pPr algn="just"/>
            <a:r>
              <a:rPr lang="ru-RU" sz="1400" dirty="0">
                <a:latin typeface="Calibri" pitchFamily="34" charset="0"/>
                <a:cs typeface="Calibri" pitchFamily="34" charset="0"/>
              </a:rPr>
              <a:t>Температура нанесения от -25° до +50°С. </a:t>
            </a:r>
          </a:p>
          <a:p>
            <a:pPr algn="just"/>
            <a:r>
              <a:rPr lang="ru-RU" sz="1400" dirty="0">
                <a:latin typeface="Calibri" pitchFamily="34" charset="0"/>
                <a:cs typeface="Calibri" pitchFamily="34" charset="0"/>
              </a:rPr>
              <a:t>Температура эксплуатации от -60° до +80°С. </a:t>
            </a:r>
          </a:p>
          <a:p>
            <a:pPr algn="just"/>
            <a:r>
              <a:rPr lang="ru-RU" sz="1400" dirty="0">
                <a:latin typeface="Calibri" pitchFamily="34" charset="0"/>
                <a:cs typeface="Calibri" pitchFamily="34" charset="0"/>
              </a:rPr>
              <a:t>Срок службы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до</a:t>
            </a:r>
            <a:r>
              <a:rPr lang="ru-RU" sz="1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20 лет. </a:t>
            </a:r>
          </a:p>
          <a:p>
            <a:pPr algn="just"/>
            <a:r>
              <a:rPr lang="ru-RU" sz="1400" dirty="0">
                <a:latin typeface="Calibri" pitchFamily="34" charset="0"/>
                <a:cs typeface="Calibri" pitchFamily="34" charset="0"/>
              </a:rPr>
              <a:t>Уникальный материал широкого применения, превосходящий все существующие аналоги по совокупности своих качеств.</a:t>
            </a:r>
          </a:p>
          <a:p>
            <a:pPr algn="just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619125" y="158750"/>
            <a:ext cx="5765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2928938"/>
            <a:ext cx="9144000" cy="428625"/>
          </a:xfrm>
          <a:prstGeom prst="rect">
            <a:avLst/>
          </a:prstGeom>
          <a:solidFill>
            <a:srgbClr val="3044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ОБЛАСТИ </a:t>
            </a:r>
            <a:r>
              <a:rPr lang="ru-RU" b="1" cap="all" dirty="0" err="1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применениЯ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 «УНИГЕКС</a:t>
            </a:r>
            <a:r>
              <a:rPr lang="ru-RU" b="1" cap="all" baseline="30000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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»</a:t>
            </a: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endParaRPr lang="ru-RU" b="1" cap="all" dirty="0">
              <a:solidFill>
                <a:srgbClr val="3044B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5" name="Picture 10" descr="Z:\БРЕНД МЕНЕДЖЕР\Черников Алексей\POS\Презентации\Презентация УРЕПЛЕН\Фото\уреплен универсал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71472" y="4070840"/>
            <a:ext cx="1951200" cy="14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55410" y="5643578"/>
            <a:ext cx="2530640" cy="571504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Герметизация стыков  наружных стеновых панелей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112364" y="3500438"/>
            <a:ext cx="2786082" cy="428628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ГЕРМЕТИЗАЦИЯ </a:t>
            </a:r>
          </a:p>
          <a:p>
            <a:pPr algn="ctr">
              <a:spcAft>
                <a:spcPts val="0"/>
              </a:spcAft>
            </a:pPr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МЕЖПАНЕЛЬНЫХ ШВОВ</a:t>
            </a:r>
            <a:endParaRPr lang="ru-RU" sz="1400" cap="al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6357950" y="3500438"/>
            <a:ext cx="2530640" cy="428628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КЛЕЕВОЙ МОНТАЖ</a:t>
            </a:r>
          </a:p>
          <a:p>
            <a:pPr algn="ctr"/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ИЗДЕЛИЙ</a:t>
            </a:r>
          </a:p>
        </p:txBody>
      </p:sp>
      <p:pic>
        <p:nvPicPr>
          <p:cNvPr id="31" name="Picture 10" descr="Z:\БРЕНД МЕНЕДЖЕР\Черников Алексей\POS\Презентации\Презентация УРЕПЛЕН\Фото\уреплен универсал.pn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6692766" y="4070842"/>
            <a:ext cx="1951200" cy="142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6357950" y="5643578"/>
            <a:ext cx="2530640" cy="571504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>
                <a:latin typeface="Calibri" pitchFamily="34" charset="0"/>
                <a:cs typeface="Calibri" pitchFamily="34" charset="0"/>
              </a:rPr>
              <a:t>Приклейка плитки, паркета, кровельных материалов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3166100" y="3500438"/>
            <a:ext cx="2786082" cy="428628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ГЕРМЕТИЗАЦИЯ  </a:t>
            </a:r>
            <a:r>
              <a:rPr lang="ru-RU" sz="1400" b="1" cap="all" dirty="0" smtClean="0">
                <a:latin typeface="Calibri" pitchFamily="34" charset="0"/>
                <a:cs typeface="Calibri" pitchFamily="34" charset="0"/>
              </a:rPr>
              <a:t>ДЕФОРМАЦИОННЫХ </a:t>
            </a:r>
            <a:r>
              <a:rPr lang="ru-RU" sz="1400" b="1" cap="all" dirty="0">
                <a:latin typeface="Calibri" pitchFamily="34" charset="0"/>
                <a:cs typeface="Calibri" pitchFamily="34" charset="0"/>
              </a:rPr>
              <a:t>ШВОВ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3286116" y="5643578"/>
            <a:ext cx="2530640" cy="571504"/>
          </a:xfrm>
          <a:prstGeom prst="rect">
            <a:avLst/>
          </a:prstGeom>
          <a:blipFill dpi="0" rotWithShape="1">
            <a:blip r:embed="rId4" cstate="screen"/>
            <a:srcRect/>
            <a:tile tx="0" ty="0" sx="100000" sy="100000" flip="none" algn="tl"/>
          </a:blipFill>
          <a:ln w="38100">
            <a:solidFill>
              <a:srgbClr val="E0E9F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>
                <a:latin typeface="Calibri" pitchFamily="34" charset="0"/>
                <a:cs typeface="Calibri" pitchFamily="34" charset="0"/>
              </a:rPr>
              <a:t>Для вертикальных и горизонтальных швов</a:t>
            </a:r>
          </a:p>
        </p:txBody>
      </p:sp>
      <p:pic>
        <p:nvPicPr>
          <p:cNvPr id="36" name="Picture 10" descr="Z:\БРЕНД МЕНЕДЖЕР\Черников Алексей\POS\Презентации\Презентация УРЕПЛЕН\Фото\уреплен универсал.png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3643306" y="4071942"/>
            <a:ext cx="194969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4"/>
          <p:cNvGrpSpPr/>
          <p:nvPr/>
        </p:nvGrpSpPr>
        <p:grpSpPr>
          <a:xfrm>
            <a:off x="0" y="-24"/>
            <a:ext cx="9144032" cy="857232"/>
            <a:chOff x="0" y="-24"/>
            <a:chExt cx="9144032" cy="85723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1"/>
              <a:ext cx="7715272" cy="214289"/>
            </a:xfrm>
            <a:prstGeom prst="rect">
              <a:avLst/>
            </a:prstGeom>
            <a:solidFill>
              <a:srgbClr val="30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715304" y="-24"/>
              <a:ext cx="1428728" cy="857232"/>
            </a:xfrm>
            <a:prstGeom prst="rect">
              <a:avLst/>
            </a:prstGeom>
            <a:solidFill>
              <a:srgbClr val="30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0" descr="Z:\БРЕНД МЕНЕДЖЕР\Черников Алексей\POS\Презентации\ЗАщита КОНструкций-М\Фото\logo.png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7815285" y="80939"/>
              <a:ext cx="1214446" cy="681565"/>
            </a:xfrm>
            <a:prstGeom prst="rect">
              <a:avLst/>
            </a:prstGeom>
            <a:noFill/>
          </p:spPr>
        </p:pic>
      </p:grpSp>
      <p:pic>
        <p:nvPicPr>
          <p:cNvPr id="21" name="Picture 14" descr="Z:\БРЕНД МЕНЕДЖЕР\Черников Алексей\Продукт\фото\для сайта\уреплен жидкая кровля.png"/>
          <p:cNvPicPr>
            <a:picLocks noChangeAspect="1" noChangeArrowheads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0" y="1412776"/>
            <a:ext cx="1580209" cy="113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14329" y="6289745"/>
            <a:ext cx="3898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http://zakonm.ru/brends/unigeks/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70368" cy="701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0361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7188"/>
            <a:ext cx="7572396" cy="428625"/>
          </a:xfrm>
          <a:prstGeom prst="rect">
            <a:avLst/>
          </a:prstGeom>
          <a:solidFill>
            <a:srgbClr val="3044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   </a:t>
            </a:r>
          </a:p>
          <a:p>
            <a:pPr>
              <a:defRPr/>
            </a:pPr>
            <a:r>
              <a:rPr lang="ru-RU" b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РЕАЛИЗОВАННЫЕ ПРОЕКТЫ</a:t>
            </a:r>
            <a:endParaRPr lang="ru-RU" b="1" cap="all" dirty="0">
              <a:solidFill>
                <a:srgbClr val="3044B5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ru-RU" b="1" cap="all" dirty="0">
              <a:solidFill>
                <a:srgbClr val="3044B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15737" y="3114533"/>
            <a:ext cx="2670705" cy="552593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  <a:ln w="38100">
            <a:solidFill>
              <a:srgbClr val="3044B5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sz="1200" b="1" dirty="0">
                <a:latin typeface="Calibri" pitchFamily="34" charset="0"/>
              </a:rPr>
              <a:t>Гидроизоляция технических помещений </a:t>
            </a:r>
            <a:r>
              <a:rPr lang="ru-RU" sz="1200" b="1" dirty="0" smtClean="0">
                <a:latin typeface="Calibri" pitchFamily="34" charset="0"/>
              </a:rPr>
              <a:t>здания банка </a:t>
            </a:r>
            <a:r>
              <a:rPr lang="ru-RU" sz="1200" b="1" dirty="0"/>
              <a:t>ВТБ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3131840" y="5947815"/>
            <a:ext cx="2670686" cy="553022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  <a:ln w="38100">
            <a:solidFill>
              <a:srgbClr val="3044B5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sz="1200" b="1" dirty="0"/>
              <a:t>Гидроизоляция очистных сооружений «Зенит-Арена»</a:t>
            </a:r>
          </a:p>
        </p:txBody>
      </p:sp>
      <p:grpSp>
        <p:nvGrpSpPr>
          <p:cNvPr id="4" name="Группа 56"/>
          <p:cNvGrpSpPr/>
          <p:nvPr/>
        </p:nvGrpSpPr>
        <p:grpSpPr>
          <a:xfrm>
            <a:off x="6012160" y="1023921"/>
            <a:ext cx="2798495" cy="2698810"/>
            <a:chOff x="6233004" y="880868"/>
            <a:chExt cx="2286000" cy="2048066"/>
          </a:xfrm>
        </p:grpSpPr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6252091" y="2500306"/>
              <a:ext cx="2248999" cy="428628"/>
            </a:xfrm>
            <a:prstGeom prst="rect">
              <a:avLst/>
            </a:prstGeom>
            <a:blipFill dpi="0" rotWithShape="1">
              <a:blip r:embed="rId3" cstate="screen"/>
              <a:srcRect/>
              <a:tile tx="0" ty="0" sx="100000" sy="100000" flip="none" algn="tl"/>
            </a:blipFill>
            <a:ln w="38100">
              <a:solidFill>
                <a:srgbClr val="3044B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sz="1200" b="1" dirty="0">
                  <a:latin typeface="Calibri" pitchFamily="34" charset="0"/>
                </a:rPr>
                <a:t>Гидроизоляция бетонной чаши фонтана Европы г. Москва</a:t>
              </a:r>
              <a:endParaRPr lang="ru-RU" sz="1200" b="1" dirty="0"/>
            </a:p>
          </p:txBody>
        </p:sp>
        <p:pic>
          <p:nvPicPr>
            <p:cNvPr id="45" name="Picture 2" descr="Z:\БРЕНД МЕНЕДЖЕР\Черников Алексей\POS\Презентации\ЗАщита КОНструкций-М\Фото\Гидроизоляция подвальных помещений.jpg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233004" y="880868"/>
              <a:ext cx="2286000" cy="1548000"/>
            </a:xfrm>
            <a:prstGeom prst="rect">
              <a:avLst/>
            </a:prstGeom>
            <a:noFill/>
            <a:ln w="38100">
              <a:solidFill>
                <a:srgbClr val="3044B5"/>
              </a:solidFill>
            </a:ln>
          </p:spPr>
        </p:pic>
      </p:grp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326384" y="5990753"/>
            <a:ext cx="2670705" cy="510086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  <a:ln w="38100">
            <a:solidFill>
              <a:srgbClr val="3044B5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sz="1200" b="1" dirty="0">
                <a:latin typeface="Calibri" pitchFamily="34" charset="0"/>
              </a:rPr>
              <a:t>Наливные полы. Складской комплекс </a:t>
            </a:r>
            <a:r>
              <a:rPr lang="ru-RU" sz="1200" b="1" dirty="0" smtClean="0">
                <a:latin typeface="Calibri" pitchFamily="34" charset="0"/>
              </a:rPr>
              <a:t>компании</a:t>
            </a:r>
            <a:endParaRPr lang="ru-RU" sz="1200" b="1" dirty="0">
              <a:highlight>
                <a:srgbClr val="FFFF00"/>
              </a:highlight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6112861" y="5990751"/>
            <a:ext cx="2670706" cy="510086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  <a:ln w="38100">
            <a:solidFill>
              <a:srgbClr val="3044B5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sz="1200" b="1" dirty="0">
                <a:latin typeface="Calibri" pitchFamily="34" charset="0"/>
              </a:rPr>
              <a:t>Гидроизоляция и герметизация подземного паркинга</a:t>
            </a:r>
            <a:endParaRPr lang="ru-RU" sz="1200" b="1" dirty="0"/>
          </a:p>
        </p:txBody>
      </p:sp>
      <p:grpSp>
        <p:nvGrpSpPr>
          <p:cNvPr id="8" name="Группа 58"/>
          <p:cNvGrpSpPr/>
          <p:nvPr/>
        </p:nvGrpSpPr>
        <p:grpSpPr>
          <a:xfrm>
            <a:off x="0" y="-24"/>
            <a:ext cx="9144032" cy="857232"/>
            <a:chOff x="0" y="-24"/>
            <a:chExt cx="9144032" cy="857232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0" y="1"/>
              <a:ext cx="7715272" cy="214289"/>
            </a:xfrm>
            <a:prstGeom prst="rect">
              <a:avLst/>
            </a:prstGeom>
            <a:solidFill>
              <a:srgbClr val="30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715304" y="-24"/>
              <a:ext cx="1428728" cy="857232"/>
            </a:xfrm>
            <a:prstGeom prst="rect">
              <a:avLst/>
            </a:prstGeom>
            <a:solidFill>
              <a:srgbClr val="30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2" name="Picture 20" descr="Z:\БРЕНД МЕНЕДЖЕР\Черников Алексей\POS\Презентации\ЗАщита КОНструкций-М\Фото\logo.png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7815285" y="80939"/>
              <a:ext cx="1214446" cy="681565"/>
            </a:xfrm>
            <a:prstGeom prst="rect">
              <a:avLst/>
            </a:prstGeom>
            <a:noFill/>
          </p:spPr>
        </p:pic>
      </p:grpSp>
      <p:pic>
        <p:nvPicPr>
          <p:cNvPr id="26" name="Picture 8" descr="Z:\БРЕНД МЕНЕДЖЕР\Черников Алексей\POS\Презентации\Презентация УРЕПЛЕН\Фото\1 (2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66" y="3858644"/>
            <a:ext cx="2622740" cy="1923678"/>
          </a:xfrm>
          <a:prstGeom prst="rect">
            <a:avLst/>
          </a:prstGeom>
          <a:noFill/>
          <a:ln w="38100">
            <a:solidFill>
              <a:srgbClr val="304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Z:\БРЕНД МЕНЕДЖЕР\Черников Алексей\POS\Полиграфия\Каталог Уреплен\Каталог Уреплен новый\Вариант 2\Лицевая сторона обложки\Порт Ванино 3.JP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79" y="1097520"/>
            <a:ext cx="2670686" cy="1924229"/>
          </a:xfrm>
          <a:prstGeom prst="rect">
            <a:avLst/>
          </a:prstGeom>
          <a:noFill/>
          <a:ln w="28575">
            <a:solidFill>
              <a:srgbClr val="304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220569" y="3169889"/>
            <a:ext cx="2670706" cy="606604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  <a:ln w="38100">
            <a:solidFill>
              <a:srgbClr val="3044B5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ru-RU" sz="1200" b="1" dirty="0">
                <a:latin typeface="Calibri" pitchFamily="34" charset="0"/>
              </a:rPr>
              <a:t>Гидроизоляция мягкой кровли со сложной геометрией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Calibri" pitchFamily="34" charset="0"/>
              </a:rPr>
              <a:t> Велотрек </a:t>
            </a:r>
            <a:r>
              <a:rPr lang="ru-RU" sz="1200" b="1" dirty="0" err="1">
                <a:latin typeface="Calibri" pitchFamily="34" charset="0"/>
              </a:rPr>
              <a:t>Крылатское</a:t>
            </a:r>
            <a:endParaRPr lang="ru-RU" sz="1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65" y="1124744"/>
            <a:ext cx="2600541" cy="1728192"/>
          </a:xfrm>
          <a:prstGeom prst="rect">
            <a:avLst/>
          </a:prstGeom>
          <a:ln w="38100">
            <a:solidFill>
              <a:srgbClr val="3044B5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670" y="3967797"/>
            <a:ext cx="2728595" cy="1705372"/>
          </a:xfrm>
          <a:prstGeom prst="rect">
            <a:avLst/>
          </a:prstGeom>
          <a:ln w="38100">
            <a:solidFill>
              <a:srgbClr val="3044B5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036" y="3967797"/>
            <a:ext cx="2657531" cy="1777888"/>
          </a:xfrm>
          <a:prstGeom prst="rect">
            <a:avLst/>
          </a:prstGeom>
          <a:ln w="38100">
            <a:solidFill>
              <a:srgbClr val="3044B5"/>
            </a:solidFill>
          </a:ln>
        </p:spPr>
      </p:pic>
    </p:spTree>
    <p:extLst>
      <p:ext uri="{BB962C8B-B14F-4D97-AF65-F5344CB8AC3E}">
        <p14:creationId xmlns:p14="http://schemas.microsoft.com/office/powerpoint/2010/main" val="25484641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58"/>
          <p:cNvGrpSpPr/>
          <p:nvPr/>
        </p:nvGrpSpPr>
        <p:grpSpPr>
          <a:xfrm>
            <a:off x="0" y="-24"/>
            <a:ext cx="9144032" cy="857232"/>
            <a:chOff x="0" y="-24"/>
            <a:chExt cx="9144032" cy="85723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"/>
              <a:ext cx="7715272" cy="214289"/>
            </a:xfrm>
            <a:prstGeom prst="rect">
              <a:avLst/>
            </a:prstGeom>
            <a:solidFill>
              <a:srgbClr val="30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715304" y="-24"/>
              <a:ext cx="1428728" cy="857232"/>
            </a:xfrm>
            <a:prstGeom prst="rect">
              <a:avLst/>
            </a:prstGeom>
            <a:solidFill>
              <a:srgbClr val="30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Picture 20" descr="Z:\БРЕНД МЕНЕДЖЕР\Черников Алексей\POS\Презентации\ЗАщита КОНструкций-М\Фото\logo.png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7815285" y="80939"/>
              <a:ext cx="1214446" cy="681565"/>
            </a:xfrm>
            <a:prstGeom prst="rect">
              <a:avLst/>
            </a:prstGeom>
            <a:noFill/>
          </p:spPr>
        </p:pic>
      </p:grpSp>
      <p:sp>
        <p:nvSpPr>
          <p:cNvPr id="11" name="Прямоугольник 10"/>
          <p:cNvSpPr/>
          <p:nvPr/>
        </p:nvSpPr>
        <p:spPr>
          <a:xfrm>
            <a:off x="14026" y="232572"/>
            <a:ext cx="7682142" cy="624636"/>
          </a:xfrm>
          <a:prstGeom prst="rect">
            <a:avLst/>
          </a:prstGeom>
          <a:solidFill>
            <a:srgbClr val="3044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cap="all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>   СТАНДАРТЫ КАЧЕСТВА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681" y="1641433"/>
            <a:ext cx="2819050" cy="3977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820" y="1641432"/>
            <a:ext cx="2841209" cy="3977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47"/>
          <a:stretch/>
        </p:blipFill>
        <p:spPr>
          <a:xfrm>
            <a:off x="3197029" y="1374807"/>
            <a:ext cx="3013652" cy="42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652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30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458200" cy="1222375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915816" y="2420888"/>
            <a:ext cx="336098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121351, г. Москва, ул. Ивана Франко, д.46, офис 405</a:t>
            </a:r>
            <a:b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тел. (495) 739-66-35 </a:t>
            </a:r>
            <a:b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тел./факс. </a:t>
            </a:r>
            <a: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(495)</a:t>
            </a:r>
            <a: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223-04-19 </a:t>
            </a:r>
            <a:b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e</a:t>
            </a:r>
            <a:r>
              <a:rPr lang="ru-RU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mail</a:t>
            </a:r>
            <a:r>
              <a:rPr lang="ru-RU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info@zakonm.ru   </a:t>
            </a:r>
            <a:r>
              <a:rPr lang="en-US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hlinkClick r:id="rId3"/>
              </a:rPr>
              <a:t>www.zakonm.ru</a:t>
            </a:r>
            <a:endParaRPr lang="ru-RU" b="1" dirty="0">
              <a:solidFill>
                <a:srgbClr val="3044B5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b="1" dirty="0">
              <a:solidFill>
                <a:srgbClr val="3044B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0" descr="Z:\БРЕНД МЕНЕДЖЕР\Черников Алексей\POS\Презентации\ЗАщита КОНструкций-М\Фото\logo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7815285" y="80939"/>
            <a:ext cx="1214446" cy="681565"/>
          </a:xfrm>
          <a:prstGeom prst="rect">
            <a:avLst/>
          </a:prstGeom>
          <a:noFill/>
        </p:spPr>
      </p:pic>
      <p:grpSp>
        <p:nvGrpSpPr>
          <p:cNvPr id="6" name="Группа 58"/>
          <p:cNvGrpSpPr/>
          <p:nvPr/>
        </p:nvGrpSpPr>
        <p:grpSpPr>
          <a:xfrm>
            <a:off x="0" y="-24"/>
            <a:ext cx="9144032" cy="857232"/>
            <a:chOff x="0" y="-24"/>
            <a:chExt cx="9144032" cy="85723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1"/>
              <a:ext cx="7715272" cy="214289"/>
            </a:xfrm>
            <a:prstGeom prst="rect">
              <a:avLst/>
            </a:prstGeom>
            <a:solidFill>
              <a:srgbClr val="30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715304" y="-24"/>
              <a:ext cx="1428728" cy="857232"/>
            </a:xfrm>
            <a:prstGeom prst="rect">
              <a:avLst/>
            </a:prstGeom>
            <a:solidFill>
              <a:srgbClr val="30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Picture 20" descr="Z:\БРЕНД МЕНЕДЖЕР\Черников Алексей\POS\Презентации\ЗАщита КОНструкций-М\Фото\logo.png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7815285" y="80939"/>
              <a:ext cx="1214446" cy="6815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5768</TotalTime>
  <Words>414</Words>
  <Application>Microsoft Office PowerPoint</Application>
  <PresentationFormat>Экран (4:3)</PresentationFormat>
  <Paragraphs>93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ЗАщита КОНструкций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</dc:creator>
  <cp:lastModifiedBy>Ксения Платонова</cp:lastModifiedBy>
  <cp:revision>426</cp:revision>
  <dcterms:created xsi:type="dcterms:W3CDTF">2006-06-05T05:59:33Z</dcterms:created>
  <dcterms:modified xsi:type="dcterms:W3CDTF">2019-04-26T12:04:09Z</dcterms:modified>
</cp:coreProperties>
</file>